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2"/>
  </p:notesMasterIdLst>
  <p:handoutMasterIdLst>
    <p:handoutMasterId r:id="rId13"/>
  </p:handoutMasterIdLst>
  <p:sldIdLst>
    <p:sldId id="274" r:id="rId2"/>
    <p:sldId id="275" r:id="rId3"/>
    <p:sldId id="265" r:id="rId4"/>
    <p:sldId id="262" r:id="rId5"/>
    <p:sldId id="268" r:id="rId6"/>
    <p:sldId id="269" r:id="rId7"/>
    <p:sldId id="273" r:id="rId8"/>
    <p:sldId id="270" r:id="rId9"/>
    <p:sldId id="271" r:id="rId10"/>
    <p:sldId id="272" r:id="rId11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87EE1D-5BFA-4F93-ACF5-43E1D2AD6D8A}" type="datetimeFigureOut">
              <a:rPr lang="ru-RU" smtClean="0"/>
              <a:t>15.06.2017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EFB139-634A-4903-953E-FADB36BA0F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8909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9BCBBD-A607-403C-A88C-831E9A4424C6}" type="datetimeFigureOut">
              <a:rPr lang="ru-RU" smtClean="0"/>
              <a:t>15.06.2017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259462-30AA-43D2-9094-48054FD2DA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475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59462-30AA-43D2-9094-48054FD2DAE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76980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59462-30AA-43D2-9094-48054FD2DAEE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55547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59462-30AA-43D2-9094-48054FD2DAE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86417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59462-30AA-43D2-9094-48054FD2DAE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40078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59462-30AA-43D2-9094-48054FD2DAE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40078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59462-30AA-43D2-9094-48054FD2DAE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3184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59462-30AA-43D2-9094-48054FD2DAE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76090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59462-30AA-43D2-9094-48054FD2DAE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07106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59462-30AA-43D2-9094-48054FD2DAE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890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59462-30AA-43D2-9094-48054FD2DAEE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743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E1B98-4179-4CFB-A810-4FC7B58843DE}" type="datetimeFigureOut">
              <a:rPr lang="ru-RU" smtClean="0"/>
              <a:t>15.06.2017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ECED4-BB35-4F87-9E2D-6A774D01D2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E1B98-4179-4CFB-A810-4FC7B58843DE}" type="datetimeFigureOut">
              <a:rPr lang="ru-RU" smtClean="0"/>
              <a:t>15.06.2017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ECED4-BB35-4F87-9E2D-6A774D01D2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E1B98-4179-4CFB-A810-4FC7B58843DE}" type="datetimeFigureOut">
              <a:rPr lang="ru-RU" smtClean="0"/>
              <a:t>15.06.2017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ECED4-BB35-4F87-9E2D-6A774D01D2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E1B98-4179-4CFB-A810-4FC7B58843DE}" type="datetimeFigureOut">
              <a:rPr lang="ru-RU" smtClean="0"/>
              <a:t>15.06.2017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ECED4-BB35-4F87-9E2D-6A774D01D2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E1B98-4179-4CFB-A810-4FC7B58843DE}" type="datetimeFigureOut">
              <a:rPr lang="ru-RU" smtClean="0"/>
              <a:t>15.06.2017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ECED4-BB35-4F87-9E2D-6A774D01D2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E1B98-4179-4CFB-A810-4FC7B58843DE}" type="datetimeFigureOut">
              <a:rPr lang="ru-RU" smtClean="0"/>
              <a:t>15.06.2017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ECED4-BB35-4F87-9E2D-6A774D01D2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E1B98-4179-4CFB-A810-4FC7B58843DE}" type="datetimeFigureOut">
              <a:rPr lang="ru-RU" smtClean="0"/>
              <a:t>15.06.2017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ECED4-BB35-4F87-9E2D-6A774D01D2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E1B98-4179-4CFB-A810-4FC7B58843DE}" type="datetimeFigureOut">
              <a:rPr lang="ru-RU" smtClean="0"/>
              <a:t>15.06.2017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ECED4-BB35-4F87-9E2D-6A774D01D2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E1B98-4179-4CFB-A810-4FC7B58843DE}" type="datetimeFigureOut">
              <a:rPr lang="ru-RU" smtClean="0"/>
              <a:t>15.06.2017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ECED4-BB35-4F87-9E2D-6A774D01D2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E1B98-4179-4CFB-A810-4FC7B58843DE}" type="datetimeFigureOut">
              <a:rPr lang="ru-RU" smtClean="0"/>
              <a:t>15.06.2017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ECED4-BB35-4F87-9E2D-6A774D01D2B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E1B98-4179-4CFB-A810-4FC7B58843DE}" type="datetimeFigureOut">
              <a:rPr lang="ru-RU" smtClean="0"/>
              <a:t>15.06.2017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CECED4-BB35-4F87-9E2D-6A774D01D2B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3CECED4-BB35-4F87-9E2D-6A774D01D2B6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2E5E1B98-4179-4CFB-A810-4FC7B58843DE}" type="datetimeFigureOut">
              <a:rPr lang="ru-RU" smtClean="0"/>
              <a:t>15.06.2017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lms.vspu.ru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vspu.ru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://vgpu.org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portal.vspu.ru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edu.vspu.ru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488832" cy="2736304"/>
          </a:xfrm>
        </p:spPr>
        <p:txBody>
          <a:bodyPr>
            <a:noAutofit/>
          </a:bodyPr>
          <a:lstStyle/>
          <a:p>
            <a:r>
              <a:rPr lang="ru-RU" sz="3600" b="1" dirty="0"/>
              <a:t>Использование информационных и коммуникационных технологий при реализации образовательных программ в системе высшего образования</a:t>
            </a:r>
            <a:endParaRPr lang="ru-RU" sz="3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3861048"/>
            <a:ext cx="7776864" cy="2592288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Курсы повышения квалификации</a:t>
            </a:r>
          </a:p>
          <a:p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sz="11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Сергеев Алексей Николаевич, ВГСПУ</a:t>
            </a:r>
          </a:p>
          <a:p>
            <a:endParaRPr lang="ru-RU" sz="11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16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июня 201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7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г.</a:t>
            </a:r>
          </a:p>
        </p:txBody>
      </p:sp>
    </p:spTree>
    <p:extLst>
      <p:ext uri="{BB962C8B-B14F-4D97-AF65-F5344CB8AC3E}">
        <p14:creationId xmlns:p14="http://schemas.microsoft.com/office/powerpoint/2010/main" val="47050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60648"/>
            <a:ext cx="7620000" cy="4997152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3200" dirty="0">
                <a:hlinkClick r:id="rId3"/>
              </a:rPr>
              <a:t>http://lms.vspu.ru</a:t>
            </a:r>
            <a:endParaRPr lang="en-US" sz="3200" dirty="0"/>
          </a:p>
          <a:p>
            <a:endParaRPr lang="en-US" sz="32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68" y="980728"/>
            <a:ext cx="7477299" cy="5757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018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/>
              <a:t>ФГОС ВО (п. </a:t>
            </a:r>
            <a:r>
              <a:rPr lang="en-US" sz="3600" dirty="0"/>
              <a:t>7</a:t>
            </a:r>
            <a:r>
              <a:rPr lang="ru-RU" sz="3600" dirty="0"/>
              <a:t>.1.2)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Электронная информационно-образовательная среда организации должна обеспечивать:</a:t>
            </a:r>
          </a:p>
          <a:p>
            <a:pPr lvl="1"/>
            <a:r>
              <a:rPr lang="ru-RU" sz="2800" dirty="0"/>
              <a:t>доступ к учебным планам, рабочим программам …, изданиям ЭБС …, указанным в рабочих программах</a:t>
            </a:r>
          </a:p>
          <a:p>
            <a:pPr lvl="1"/>
            <a:r>
              <a:rPr lang="ru-RU" sz="2800" dirty="0"/>
              <a:t>фиксацию хода образовательного процесса, результатов промежуточной аттестации …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255327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548680"/>
            <a:ext cx="7620000" cy="5852120"/>
          </a:xfrm>
        </p:spPr>
        <p:txBody>
          <a:bodyPr>
            <a:normAutofit/>
          </a:bodyPr>
          <a:lstStyle/>
          <a:p>
            <a:pPr lvl="1"/>
            <a:r>
              <a:rPr lang="ru-RU" sz="2800" dirty="0"/>
              <a:t>проведение всех видов занятий, процедур оценки результатов обучения … с применением ЭО и ДОТ</a:t>
            </a:r>
          </a:p>
          <a:p>
            <a:pPr lvl="1"/>
            <a:r>
              <a:rPr lang="ru-RU" sz="2800" dirty="0"/>
              <a:t>формирование электронного портфолио обучающегося …</a:t>
            </a:r>
          </a:p>
          <a:p>
            <a:pPr lvl="1"/>
            <a:r>
              <a:rPr lang="ru-RU" sz="2800" dirty="0"/>
              <a:t>взаимодействие между участниками образовательного процесса … в сети Интернет</a:t>
            </a:r>
          </a:p>
        </p:txBody>
      </p:sp>
    </p:spTree>
    <p:extLst>
      <p:ext uri="{BB962C8B-B14F-4D97-AF65-F5344CB8AC3E}">
        <p14:creationId xmlns:p14="http://schemas.microsoft.com/office/powerpoint/2010/main" val="1868780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/>
              <a:t>Элементы ЭИОС ВГСПУ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4997152"/>
          </a:xfrm>
        </p:spPr>
        <p:txBody>
          <a:bodyPr>
            <a:normAutofit fontScale="85000" lnSpcReduction="10000"/>
          </a:bodyPr>
          <a:lstStyle/>
          <a:p>
            <a:r>
              <a:rPr lang="ru-RU" sz="3200" dirty="0"/>
              <a:t>Компьютерные классы, компьютеры структурных подразделений, оргтехника, сетевое оборудование и др.</a:t>
            </a:r>
          </a:p>
          <a:p>
            <a:r>
              <a:rPr lang="ru-RU" sz="3200" dirty="0"/>
              <a:t>Программные комплексы учебного управления («Деканат», «Учебные планы», «Нагрузка»), библиотеки, управления НИР, приемной комиссии и др.</a:t>
            </a:r>
          </a:p>
          <a:p>
            <a:r>
              <a:rPr lang="ru-RU" sz="3200" dirty="0"/>
              <a:t>Веб-ресурсы: официальный сайт, корпоративный портал, образовательный портал и др.</a:t>
            </a:r>
          </a:p>
          <a:p>
            <a:r>
              <a:rPr lang="ru-RU" sz="3200" dirty="0"/>
              <a:t>Коллекции научно-образовательных ресурсов в структурных подразделениях университета</a:t>
            </a: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189439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9432"/>
            <a:ext cx="7620000" cy="980728"/>
          </a:xfrm>
        </p:spPr>
        <p:txBody>
          <a:bodyPr/>
          <a:lstStyle/>
          <a:p>
            <a:r>
              <a:rPr lang="ru-RU" sz="3600" dirty="0"/>
              <a:t>Официальный сайт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7620000" cy="4997152"/>
          </a:xfrm>
        </p:spPr>
        <p:txBody>
          <a:bodyPr>
            <a:normAutofit/>
          </a:bodyPr>
          <a:lstStyle/>
          <a:p>
            <a:r>
              <a:rPr lang="en-US" sz="3200" dirty="0">
                <a:hlinkClick r:id="rId3"/>
              </a:rPr>
              <a:t>http://vspu.ru</a:t>
            </a:r>
            <a:r>
              <a:rPr lang="en-US" sz="3200" dirty="0"/>
              <a:t> (</a:t>
            </a:r>
            <a:r>
              <a:rPr lang="ru-RU" sz="3200" dirty="0"/>
              <a:t>не </a:t>
            </a:r>
            <a:r>
              <a:rPr lang="en-US" sz="3200" dirty="0">
                <a:hlinkClick r:id="rId4"/>
              </a:rPr>
              <a:t>http://vgpu.org</a:t>
            </a:r>
            <a:r>
              <a:rPr lang="en-US" sz="3200" dirty="0"/>
              <a:t>)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BC8F5C4-8CC4-42B3-8ED4-64C69C0E26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071" y="1844824"/>
            <a:ext cx="8128540" cy="4850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5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9432"/>
            <a:ext cx="7620000" cy="980728"/>
          </a:xfrm>
        </p:spPr>
        <p:txBody>
          <a:bodyPr/>
          <a:lstStyle/>
          <a:p>
            <a:r>
              <a:rPr lang="ru-RU" sz="3600" dirty="0"/>
              <a:t>Корпоративный портал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7620000" cy="4709120"/>
          </a:xfrm>
        </p:spPr>
        <p:txBody>
          <a:bodyPr>
            <a:normAutofit/>
          </a:bodyPr>
          <a:lstStyle/>
          <a:p>
            <a:r>
              <a:rPr lang="en-US" sz="3200" dirty="0">
                <a:hlinkClick r:id="rId3"/>
              </a:rPr>
              <a:t>http://portal.vspu.ru</a:t>
            </a:r>
            <a:endParaRPr lang="en-US" sz="3200" dirty="0"/>
          </a:p>
          <a:p>
            <a:endParaRPr lang="en-US" sz="3200" dirty="0"/>
          </a:p>
          <a:p>
            <a:r>
              <a:rPr lang="ru-RU" sz="3200" dirty="0"/>
              <a:t>Портфолио преподавателя</a:t>
            </a:r>
          </a:p>
          <a:p>
            <a:r>
              <a:rPr lang="ru-RU" sz="3200" dirty="0"/>
              <a:t>Портфолио студента</a:t>
            </a:r>
          </a:p>
          <a:p>
            <a:r>
              <a:rPr lang="ru-RU" sz="3200" dirty="0"/>
              <a:t>Система «Антиплагиат»</a:t>
            </a:r>
          </a:p>
          <a:p>
            <a:r>
              <a:rPr lang="ru-RU" sz="3200" dirty="0"/>
              <a:t>…</a:t>
            </a:r>
          </a:p>
          <a:p>
            <a:endParaRPr lang="ru-RU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60751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9432"/>
            <a:ext cx="7620000" cy="980728"/>
          </a:xfrm>
        </p:spPr>
        <p:txBody>
          <a:bodyPr/>
          <a:lstStyle/>
          <a:p>
            <a:r>
              <a:rPr lang="ru-RU" sz="3600" dirty="0"/>
              <a:t>Корпоративный портал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1090160"/>
            <a:ext cx="7969500" cy="5486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681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9432"/>
            <a:ext cx="7620000" cy="980728"/>
          </a:xfrm>
        </p:spPr>
        <p:txBody>
          <a:bodyPr/>
          <a:lstStyle/>
          <a:p>
            <a:r>
              <a:rPr lang="ru-RU" sz="3600" dirty="0"/>
              <a:t>Образовательный портал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7620000" cy="4997152"/>
          </a:xfrm>
        </p:spPr>
        <p:txBody>
          <a:bodyPr>
            <a:normAutofit/>
          </a:bodyPr>
          <a:lstStyle/>
          <a:p>
            <a:r>
              <a:rPr lang="en-US" sz="3200" dirty="0">
                <a:hlinkClick r:id="rId3"/>
              </a:rPr>
              <a:t>http://edu.vspu.ru</a:t>
            </a:r>
            <a:endParaRPr lang="en-US" sz="3200" dirty="0"/>
          </a:p>
          <a:p>
            <a:endParaRPr lang="en-US" sz="3200" dirty="0"/>
          </a:p>
          <a:p>
            <a:r>
              <a:rPr lang="ru-RU" sz="3200" dirty="0"/>
              <a:t>Курсы</a:t>
            </a:r>
          </a:p>
          <a:p>
            <a:r>
              <a:rPr lang="ru-RU" sz="3200" dirty="0"/>
              <a:t>Проекты</a:t>
            </a:r>
          </a:p>
          <a:p>
            <a:r>
              <a:rPr lang="ru-RU" sz="3200" dirty="0"/>
              <a:t>Уроки</a:t>
            </a:r>
          </a:p>
          <a:p>
            <a:r>
              <a:rPr lang="en-US" sz="3200" dirty="0"/>
              <a:t>Matrix</a:t>
            </a:r>
            <a:endParaRPr lang="ru-RU" sz="3200" dirty="0"/>
          </a:p>
          <a:p>
            <a:r>
              <a:rPr lang="ru-RU" sz="3200" dirty="0"/>
              <a:t>Сайты факультетов</a:t>
            </a:r>
          </a:p>
          <a:p>
            <a:r>
              <a:rPr lang="ru-RU" sz="3200" dirty="0"/>
              <a:t>мн. др. (3</a:t>
            </a:r>
            <a:r>
              <a:rPr lang="en-US" sz="3200" dirty="0"/>
              <a:t>7</a:t>
            </a:r>
            <a:r>
              <a:rPr lang="ru-RU" sz="3200" dirty="0"/>
              <a:t> сайтов)</a:t>
            </a:r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14801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45" y="0"/>
            <a:ext cx="7200000" cy="554435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199150"/>
            <a:ext cx="7200000" cy="554435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085" y="404927"/>
            <a:ext cx="7200000" cy="554435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0650" y="620688"/>
            <a:ext cx="7200000" cy="554435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5215" y="836975"/>
            <a:ext cx="7200000" cy="554435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69780" y="1063246"/>
            <a:ext cx="7200000" cy="554435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24345" y="1279270"/>
            <a:ext cx="7200000" cy="5544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132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632</TotalTime>
  <Words>232</Words>
  <Application>Microsoft Office PowerPoint</Application>
  <PresentationFormat>Экран (4:3)</PresentationFormat>
  <Paragraphs>49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Cambria</vt:lpstr>
      <vt:lpstr>Соседство</vt:lpstr>
      <vt:lpstr>Использование информационных и коммуникационных технологий при реализации образовательных программ в системе высшего образования</vt:lpstr>
      <vt:lpstr>ФГОС ВО (п. 7.1.2)</vt:lpstr>
      <vt:lpstr>Презентация PowerPoint</vt:lpstr>
      <vt:lpstr>Элементы ЭИОС ВГСПУ</vt:lpstr>
      <vt:lpstr>Официальный сайт</vt:lpstr>
      <vt:lpstr>Корпоративный портал</vt:lpstr>
      <vt:lpstr>Корпоративный портал</vt:lpstr>
      <vt:lpstr>Образовательный портал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Образовательные возможности Интернета в контексте реализации идей непрерывного образования</dc:title>
  <dc:creator>Сергеев Алексей Николаевич</dc:creator>
  <cp:lastModifiedBy>Alexey</cp:lastModifiedBy>
  <cp:revision>105</cp:revision>
  <cp:lastPrinted>2013-04-02T19:02:37Z</cp:lastPrinted>
  <dcterms:created xsi:type="dcterms:W3CDTF">2012-12-20T06:25:13Z</dcterms:created>
  <dcterms:modified xsi:type="dcterms:W3CDTF">2017-06-15T13:28:05Z</dcterms:modified>
</cp:coreProperties>
</file>